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343434"/>
    <a:srgbClr val="383838"/>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B2D994-F34B-4966-A64F-758E18E73334}"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5AAD7-C680-41EE-8C04-36B1A98F7306}" type="slidenum">
              <a:rPr lang="en-US" smtClean="0"/>
              <a:t>‹#›</a:t>
            </a:fld>
            <a:endParaRPr lang="en-US"/>
          </a:p>
        </p:txBody>
      </p:sp>
    </p:spTree>
    <p:extLst>
      <p:ext uri="{BB962C8B-B14F-4D97-AF65-F5344CB8AC3E}">
        <p14:creationId xmlns:p14="http://schemas.microsoft.com/office/powerpoint/2010/main" val="197622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2D994-F34B-4966-A64F-758E18E73334}"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5AAD7-C680-41EE-8C04-36B1A98F7306}" type="slidenum">
              <a:rPr lang="en-US" smtClean="0"/>
              <a:t>‹#›</a:t>
            </a:fld>
            <a:endParaRPr lang="en-US"/>
          </a:p>
        </p:txBody>
      </p:sp>
    </p:spTree>
    <p:extLst>
      <p:ext uri="{BB962C8B-B14F-4D97-AF65-F5344CB8AC3E}">
        <p14:creationId xmlns:p14="http://schemas.microsoft.com/office/powerpoint/2010/main" val="272666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2D994-F34B-4966-A64F-758E18E73334}"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5AAD7-C680-41EE-8C04-36B1A98F7306}" type="slidenum">
              <a:rPr lang="en-US" smtClean="0"/>
              <a:t>‹#›</a:t>
            </a:fld>
            <a:endParaRPr lang="en-US"/>
          </a:p>
        </p:txBody>
      </p:sp>
    </p:spTree>
    <p:extLst>
      <p:ext uri="{BB962C8B-B14F-4D97-AF65-F5344CB8AC3E}">
        <p14:creationId xmlns:p14="http://schemas.microsoft.com/office/powerpoint/2010/main" val="71701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2D994-F34B-4966-A64F-758E18E73334}"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5AAD7-C680-41EE-8C04-36B1A98F7306}" type="slidenum">
              <a:rPr lang="en-US" smtClean="0"/>
              <a:t>‹#›</a:t>
            </a:fld>
            <a:endParaRPr lang="en-US"/>
          </a:p>
        </p:txBody>
      </p:sp>
    </p:spTree>
    <p:extLst>
      <p:ext uri="{BB962C8B-B14F-4D97-AF65-F5344CB8AC3E}">
        <p14:creationId xmlns:p14="http://schemas.microsoft.com/office/powerpoint/2010/main" val="112087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B2D994-F34B-4966-A64F-758E18E73334}"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5AAD7-C680-41EE-8C04-36B1A98F7306}" type="slidenum">
              <a:rPr lang="en-US" smtClean="0"/>
              <a:t>‹#›</a:t>
            </a:fld>
            <a:endParaRPr lang="en-US"/>
          </a:p>
        </p:txBody>
      </p:sp>
    </p:spTree>
    <p:extLst>
      <p:ext uri="{BB962C8B-B14F-4D97-AF65-F5344CB8AC3E}">
        <p14:creationId xmlns:p14="http://schemas.microsoft.com/office/powerpoint/2010/main" val="213515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B2D994-F34B-4966-A64F-758E18E73334}"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5AAD7-C680-41EE-8C04-36B1A98F7306}" type="slidenum">
              <a:rPr lang="en-US" smtClean="0"/>
              <a:t>‹#›</a:t>
            </a:fld>
            <a:endParaRPr lang="en-US"/>
          </a:p>
        </p:txBody>
      </p:sp>
    </p:spTree>
    <p:extLst>
      <p:ext uri="{BB962C8B-B14F-4D97-AF65-F5344CB8AC3E}">
        <p14:creationId xmlns:p14="http://schemas.microsoft.com/office/powerpoint/2010/main" val="314317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B2D994-F34B-4966-A64F-758E18E73334}" type="datetimeFigureOut">
              <a:rPr lang="en-US" smtClean="0"/>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35AAD7-C680-41EE-8C04-36B1A98F7306}" type="slidenum">
              <a:rPr lang="en-US" smtClean="0"/>
              <a:t>‹#›</a:t>
            </a:fld>
            <a:endParaRPr lang="en-US"/>
          </a:p>
        </p:txBody>
      </p:sp>
    </p:spTree>
    <p:extLst>
      <p:ext uri="{BB962C8B-B14F-4D97-AF65-F5344CB8AC3E}">
        <p14:creationId xmlns:p14="http://schemas.microsoft.com/office/powerpoint/2010/main" val="264398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B2D994-F34B-4966-A64F-758E18E73334}"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35AAD7-C680-41EE-8C04-36B1A98F7306}" type="slidenum">
              <a:rPr lang="en-US" smtClean="0"/>
              <a:t>‹#›</a:t>
            </a:fld>
            <a:endParaRPr lang="en-US"/>
          </a:p>
        </p:txBody>
      </p:sp>
    </p:spTree>
    <p:extLst>
      <p:ext uri="{BB962C8B-B14F-4D97-AF65-F5344CB8AC3E}">
        <p14:creationId xmlns:p14="http://schemas.microsoft.com/office/powerpoint/2010/main" val="4135638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2D994-F34B-4966-A64F-758E18E73334}" type="datetimeFigureOut">
              <a:rPr lang="en-US" smtClean="0"/>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35AAD7-C680-41EE-8C04-36B1A98F7306}" type="slidenum">
              <a:rPr lang="en-US" smtClean="0"/>
              <a:t>‹#›</a:t>
            </a:fld>
            <a:endParaRPr lang="en-US"/>
          </a:p>
        </p:txBody>
      </p:sp>
    </p:spTree>
    <p:extLst>
      <p:ext uri="{BB962C8B-B14F-4D97-AF65-F5344CB8AC3E}">
        <p14:creationId xmlns:p14="http://schemas.microsoft.com/office/powerpoint/2010/main" val="392750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2D994-F34B-4966-A64F-758E18E73334}"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5AAD7-C680-41EE-8C04-36B1A98F7306}" type="slidenum">
              <a:rPr lang="en-US" smtClean="0"/>
              <a:t>‹#›</a:t>
            </a:fld>
            <a:endParaRPr lang="en-US"/>
          </a:p>
        </p:txBody>
      </p:sp>
    </p:spTree>
    <p:extLst>
      <p:ext uri="{BB962C8B-B14F-4D97-AF65-F5344CB8AC3E}">
        <p14:creationId xmlns:p14="http://schemas.microsoft.com/office/powerpoint/2010/main" val="422771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2D994-F34B-4966-A64F-758E18E73334}"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5AAD7-C680-41EE-8C04-36B1A98F7306}" type="slidenum">
              <a:rPr lang="en-US" smtClean="0"/>
              <a:t>‹#›</a:t>
            </a:fld>
            <a:endParaRPr lang="en-US"/>
          </a:p>
        </p:txBody>
      </p:sp>
    </p:spTree>
    <p:extLst>
      <p:ext uri="{BB962C8B-B14F-4D97-AF65-F5344CB8AC3E}">
        <p14:creationId xmlns:p14="http://schemas.microsoft.com/office/powerpoint/2010/main" val="548066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2D994-F34B-4966-A64F-758E18E73334}" type="datetimeFigureOut">
              <a:rPr lang="en-US" smtClean="0"/>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5AAD7-C680-41EE-8C04-36B1A98F7306}" type="slidenum">
              <a:rPr lang="en-US" smtClean="0"/>
              <a:t>‹#›</a:t>
            </a:fld>
            <a:endParaRPr lang="en-US"/>
          </a:p>
        </p:txBody>
      </p:sp>
    </p:spTree>
    <p:extLst>
      <p:ext uri="{BB962C8B-B14F-4D97-AF65-F5344CB8AC3E}">
        <p14:creationId xmlns:p14="http://schemas.microsoft.com/office/powerpoint/2010/main" val="1940123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microsoft.com/office/2007/relationships/hdphoto" Target="../media/hdphoto1.wdp"/><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3.pn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22.JPG"/><Relationship Id="rId4" Type="http://schemas.microsoft.com/office/2007/relationships/hdphoto" Target="../media/hdphoto1.wdp"/><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3.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79" y="4495800"/>
            <a:ext cx="4038600" cy="1066800"/>
          </a:xfrm>
        </p:spPr>
        <p:txBody>
          <a:bodyPr>
            <a:normAutofit/>
          </a:bodyPr>
          <a:lstStyle/>
          <a:p>
            <a:r>
              <a:rPr lang="en-US" sz="2800" dirty="0" err="1" smtClean="0">
                <a:solidFill>
                  <a:schemeClr val="tx1"/>
                </a:solidFill>
              </a:rPr>
              <a:t>Audree</a:t>
            </a:r>
            <a:r>
              <a:rPr lang="en-US" sz="2800" dirty="0" smtClean="0">
                <a:solidFill>
                  <a:schemeClr val="tx1"/>
                </a:solidFill>
              </a:rPr>
              <a:t> </a:t>
            </a:r>
            <a:r>
              <a:rPr lang="en-US" sz="2800" dirty="0" err="1" smtClean="0">
                <a:solidFill>
                  <a:schemeClr val="tx1"/>
                </a:solidFill>
              </a:rPr>
              <a:t>Keele</a:t>
            </a:r>
            <a:endParaRPr lang="en-US" sz="2800" dirty="0" smtClean="0">
              <a:solidFill>
                <a:schemeClr val="tx1"/>
              </a:solidFill>
            </a:endParaRPr>
          </a:p>
          <a:p>
            <a:r>
              <a:rPr lang="en-US" sz="2800" dirty="0" smtClean="0">
                <a:solidFill>
                  <a:schemeClr val="tx1"/>
                </a:solidFill>
              </a:rPr>
              <a:t>TASL Conference 2014</a:t>
            </a:r>
            <a:endParaRPr lang="en-US" sz="2800" dirty="0">
              <a:solidFill>
                <a:schemeClr val="tx1"/>
              </a:solidFill>
            </a:endParaRPr>
          </a:p>
        </p:txBody>
      </p:sp>
      <p:sp>
        <p:nvSpPr>
          <p:cNvPr id="2" name="Title 1"/>
          <p:cNvSpPr>
            <a:spLocks noGrp="1"/>
          </p:cNvSpPr>
          <p:nvPr>
            <p:ph type="ctrTitle"/>
          </p:nvPr>
        </p:nvSpPr>
        <p:spPr>
          <a:xfrm>
            <a:off x="2819400" y="152400"/>
            <a:ext cx="5638800" cy="1447800"/>
          </a:xfrm>
          <a:noFill/>
        </p:spPr>
        <p:txBody>
          <a:bodyPr/>
          <a:lstStyle/>
          <a:p>
            <a:r>
              <a:rPr lang="en-US" dirty="0" smtClean="0">
                <a:solidFill>
                  <a:schemeClr val="bg1"/>
                </a:solidFill>
              </a:rPr>
              <a:t>Spring Training with Lunchtime Book Clubs</a:t>
            </a:r>
            <a:endParaRPr lang="en-US" dirty="0">
              <a:solidFill>
                <a:schemeClr val="bg1"/>
              </a:solidFill>
            </a:endParaRPr>
          </a:p>
        </p:txBody>
      </p:sp>
    </p:spTree>
    <p:extLst>
      <p:ext uri="{BB962C8B-B14F-4D97-AF65-F5344CB8AC3E}">
        <p14:creationId xmlns:p14="http://schemas.microsoft.com/office/powerpoint/2010/main" val="303716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Book Club Café</a:t>
            </a:r>
            <a:br>
              <a:rPr lang="en-US" dirty="0" smtClean="0">
                <a:solidFill>
                  <a:schemeClr val="bg1"/>
                </a:solidFill>
              </a:rPr>
            </a:br>
            <a:r>
              <a:rPr lang="en-US" dirty="0" smtClean="0">
                <a:solidFill>
                  <a:schemeClr val="bg1"/>
                </a:solidFill>
              </a:rPr>
              <a:t>In Their Own Words</a:t>
            </a:r>
            <a:endParaRPr lang="en-US" dirty="0">
              <a:solidFill>
                <a:schemeClr val="bg1"/>
              </a:solidFill>
            </a:endParaRPr>
          </a:p>
        </p:txBody>
      </p:sp>
      <p:pic>
        <p:nvPicPr>
          <p:cNvPr id="8" name="Content Placeholder 7"/>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5510" b="94490" l="9959" r="92116"/>
                    </a14:imgEffect>
                  </a14:imgLayer>
                </a14:imgProps>
              </a:ext>
              <a:ext uri="{28A0092B-C50C-407E-A947-70E740481C1C}">
                <a14:useLocalDpi xmlns:a14="http://schemas.microsoft.com/office/drawing/2010/main" val="0"/>
              </a:ext>
            </a:extLst>
          </a:blip>
          <a:stretch>
            <a:fillRect/>
          </a:stretch>
        </p:blipFill>
        <p:spPr>
          <a:xfrm flipH="1">
            <a:off x="6705600" y="3810000"/>
            <a:ext cx="3118674" cy="4353516"/>
          </a:xfrm>
        </p:spPr>
      </p:pic>
      <p:sp>
        <p:nvSpPr>
          <p:cNvPr id="3" name="TextBox 2"/>
          <p:cNvSpPr txBox="1"/>
          <p:nvPr/>
        </p:nvSpPr>
        <p:spPr>
          <a:xfrm>
            <a:off x="1676400" y="1676400"/>
            <a:ext cx="5410200" cy="4832092"/>
          </a:xfrm>
          <a:prstGeom prst="rect">
            <a:avLst/>
          </a:prstGeom>
          <a:noFill/>
          <a:ln w="25400">
            <a:solidFill>
              <a:schemeClr val="bg1"/>
            </a:solidFill>
          </a:ln>
        </p:spPr>
        <p:txBody>
          <a:bodyPr wrap="square" rtlCol="0">
            <a:spAutoFit/>
          </a:bodyPr>
          <a:lstStyle/>
          <a:p>
            <a:r>
              <a:rPr lang="en-US" sz="2200" i="1" dirty="0" smtClean="0">
                <a:solidFill>
                  <a:schemeClr val="bg1"/>
                </a:solidFill>
              </a:rPr>
              <a:t>“My </a:t>
            </a:r>
            <a:r>
              <a:rPr lang="en-US" sz="2200" i="1" dirty="0">
                <a:solidFill>
                  <a:schemeClr val="bg1"/>
                </a:solidFill>
              </a:rPr>
              <a:t>favorite thing about Book Club Cafe was that everyone had a chance to be part of the discussion. It wasn't like </a:t>
            </a:r>
            <a:r>
              <a:rPr lang="en-US" sz="2200" i="1" dirty="0" smtClean="0">
                <a:solidFill>
                  <a:schemeClr val="bg1"/>
                </a:solidFill>
              </a:rPr>
              <a:t>‘man</a:t>
            </a:r>
            <a:r>
              <a:rPr lang="en-US" sz="2200" i="1" dirty="0">
                <a:solidFill>
                  <a:schemeClr val="bg1"/>
                </a:solidFill>
              </a:rPr>
              <a:t>, I wish I could point this out, but I don't want to be </a:t>
            </a:r>
            <a:r>
              <a:rPr lang="en-US" sz="2200" i="1" dirty="0" smtClean="0">
                <a:solidFill>
                  <a:schemeClr val="bg1"/>
                </a:solidFill>
              </a:rPr>
              <a:t>disruptive’ </a:t>
            </a:r>
            <a:r>
              <a:rPr lang="en-US" sz="2200" i="1" dirty="0">
                <a:solidFill>
                  <a:schemeClr val="bg1"/>
                </a:solidFill>
              </a:rPr>
              <a:t>and it wasn't like </a:t>
            </a:r>
            <a:r>
              <a:rPr lang="en-US" sz="2200" i="1" dirty="0" smtClean="0">
                <a:solidFill>
                  <a:schemeClr val="bg1"/>
                </a:solidFill>
              </a:rPr>
              <a:t>‘wow</a:t>
            </a:r>
            <a:r>
              <a:rPr lang="en-US" sz="2200" i="1" dirty="0">
                <a:solidFill>
                  <a:schemeClr val="bg1"/>
                </a:solidFill>
              </a:rPr>
              <a:t>, I really didn't understand this part, and everyone is talking about it, I feel so left </a:t>
            </a:r>
            <a:r>
              <a:rPr lang="en-US" sz="2200" i="1" dirty="0" smtClean="0">
                <a:solidFill>
                  <a:schemeClr val="bg1"/>
                </a:solidFill>
              </a:rPr>
              <a:t>out.’ </a:t>
            </a:r>
            <a:r>
              <a:rPr lang="en-US" sz="2200" i="1" dirty="0">
                <a:solidFill>
                  <a:schemeClr val="bg1"/>
                </a:solidFill>
              </a:rPr>
              <a:t>It was just a group of friends talking about this book that they were reading, and discussing their thoughts. If anyone didn't understand, there was always someone to explain it, or if someone had made a connection to the story, there was always someone to listen</a:t>
            </a:r>
            <a:r>
              <a:rPr lang="en-US" sz="2200" i="1" dirty="0" smtClean="0">
                <a:solidFill>
                  <a:schemeClr val="bg1"/>
                </a:solidFill>
              </a:rPr>
              <a:t>.”</a:t>
            </a:r>
            <a:r>
              <a:rPr lang="en-US" sz="2200" dirty="0" smtClean="0">
                <a:solidFill>
                  <a:schemeClr val="bg1"/>
                </a:solidFill>
              </a:rPr>
              <a:t> </a:t>
            </a:r>
          </a:p>
          <a:p>
            <a:pPr algn="r"/>
            <a:r>
              <a:rPr lang="en-US" sz="2200" dirty="0" smtClean="0">
                <a:solidFill>
                  <a:schemeClr val="bg1"/>
                </a:solidFill>
              </a:rPr>
              <a:t>- Audrey</a:t>
            </a:r>
            <a:endParaRPr lang="en-US" sz="2200" dirty="0">
              <a:solidFill>
                <a:schemeClr val="bg1"/>
              </a:solidFill>
            </a:endParaRPr>
          </a:p>
        </p:txBody>
      </p:sp>
    </p:spTree>
    <p:extLst>
      <p:ext uri="{BB962C8B-B14F-4D97-AF65-F5344CB8AC3E}">
        <p14:creationId xmlns:p14="http://schemas.microsoft.com/office/powerpoint/2010/main" val="427344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Lunch Bunch</a:t>
            </a:r>
            <a:endParaRPr lang="en-US" dirty="0">
              <a:solidFill>
                <a:schemeClr val="bg1"/>
              </a:solidFill>
            </a:endParaRPr>
          </a:p>
        </p:txBody>
      </p:sp>
      <p:pic>
        <p:nvPicPr>
          <p:cNvPr id="8" name="Content Placeholder 7"/>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5510" b="94490" l="9959" r="92116"/>
                    </a14:imgEffect>
                  </a14:imgLayer>
                </a14:imgProps>
              </a:ext>
              <a:ext uri="{28A0092B-C50C-407E-A947-70E740481C1C}">
                <a14:useLocalDpi xmlns:a14="http://schemas.microsoft.com/office/drawing/2010/main" val="0"/>
              </a:ext>
            </a:extLst>
          </a:blip>
          <a:stretch>
            <a:fillRect/>
          </a:stretch>
        </p:blipFill>
        <p:spPr>
          <a:xfrm flipH="1">
            <a:off x="6705600" y="3810000"/>
            <a:ext cx="3118674" cy="4353516"/>
          </a:xfr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1215" t="10638" r="11820"/>
          <a:stretch/>
        </p:blipFill>
        <p:spPr>
          <a:xfrm rot="21174029">
            <a:off x="521150" y="1445838"/>
            <a:ext cx="3347081" cy="25908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49993">
            <a:off x="4819054" y="1425219"/>
            <a:ext cx="3591082" cy="2394055"/>
          </a:xfrm>
          <a:prstGeom prst="rect">
            <a:avLst/>
          </a:prstGeom>
        </p:spPr>
      </p:pic>
      <p:sp>
        <p:nvSpPr>
          <p:cNvPr id="12" name="TextBox 11"/>
          <p:cNvSpPr txBox="1"/>
          <p:nvPr/>
        </p:nvSpPr>
        <p:spPr>
          <a:xfrm>
            <a:off x="1143000" y="4114800"/>
            <a:ext cx="6019800" cy="3385542"/>
          </a:xfrm>
          <a:prstGeom prst="rect">
            <a:avLst/>
          </a:prstGeom>
          <a:noFill/>
        </p:spPr>
        <p:txBody>
          <a:bodyPr wrap="square" rtlCol="0">
            <a:spAutoFit/>
          </a:bodyPr>
          <a:lstStyle/>
          <a:p>
            <a:pPr algn="ctr"/>
            <a:r>
              <a:rPr lang="en-US" sz="2000" dirty="0" smtClean="0">
                <a:solidFill>
                  <a:schemeClr val="bg1"/>
                </a:solidFill>
              </a:rPr>
              <a:t>Goals:</a:t>
            </a:r>
          </a:p>
          <a:p>
            <a:pPr marL="285750" indent="-285750">
              <a:buFont typeface="Arial" pitchFamily="34" charset="0"/>
              <a:buChar char="•"/>
            </a:pPr>
            <a:r>
              <a:rPr lang="en-US" sz="2000" dirty="0" smtClean="0">
                <a:solidFill>
                  <a:schemeClr val="bg1"/>
                </a:solidFill>
              </a:rPr>
              <a:t>Increase reading practice time with support and accountability</a:t>
            </a:r>
          </a:p>
          <a:p>
            <a:pPr marL="285750" indent="-285750">
              <a:buFont typeface="Arial" pitchFamily="34" charset="0"/>
              <a:buChar char="•"/>
            </a:pPr>
            <a:r>
              <a:rPr lang="en-US" sz="2000" dirty="0" smtClean="0">
                <a:solidFill>
                  <a:schemeClr val="bg1"/>
                </a:solidFill>
              </a:rPr>
              <a:t>Support comprehension with guided discussion</a:t>
            </a:r>
          </a:p>
          <a:p>
            <a:pPr marL="285750" indent="-285750">
              <a:buFont typeface="Arial" pitchFamily="34" charset="0"/>
              <a:buChar char="•"/>
            </a:pPr>
            <a:r>
              <a:rPr lang="en-US" sz="2000" dirty="0" smtClean="0">
                <a:solidFill>
                  <a:schemeClr val="bg1"/>
                </a:solidFill>
              </a:rPr>
              <a:t>Increase fluency by following along with a fluent reader</a:t>
            </a:r>
          </a:p>
          <a:p>
            <a:pPr marL="285750" indent="-285750">
              <a:buFont typeface="Arial" pitchFamily="34" charset="0"/>
              <a:buChar char="•"/>
            </a:pPr>
            <a:r>
              <a:rPr lang="en-US" sz="2000" dirty="0" smtClean="0">
                <a:solidFill>
                  <a:schemeClr val="bg1"/>
                </a:solidFill>
              </a:rPr>
              <a:t>Establish reading as a social activity with friends</a:t>
            </a:r>
          </a:p>
          <a:p>
            <a:pPr marL="285750" indent="-285750">
              <a:buFont typeface="Arial" pitchFamily="34" charset="0"/>
              <a:buChar char="•"/>
            </a:pPr>
            <a:r>
              <a:rPr lang="en-US" sz="2000" dirty="0" smtClean="0">
                <a:solidFill>
                  <a:schemeClr val="bg1"/>
                </a:solidFill>
              </a:rPr>
              <a:t>Remove fear and dread from AR with quiz success</a:t>
            </a: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endParaRPr lang="en-US" dirty="0" smtClean="0">
              <a:solidFill>
                <a:schemeClr val="bg1"/>
              </a:solidFill>
            </a:endParaRPr>
          </a:p>
          <a:p>
            <a:pPr marL="285750" indent="-285750">
              <a:buFont typeface="Arial" pitchFamily="34" charset="0"/>
              <a:buChar char="•"/>
            </a:pPr>
            <a:endParaRPr lang="en-US" dirty="0">
              <a:solidFill>
                <a:schemeClr val="bg1"/>
              </a:solidFill>
            </a:endParaRPr>
          </a:p>
        </p:txBody>
      </p:sp>
    </p:spTree>
    <p:extLst>
      <p:ext uri="{BB962C8B-B14F-4D97-AF65-F5344CB8AC3E}">
        <p14:creationId xmlns:p14="http://schemas.microsoft.com/office/powerpoint/2010/main" val="2858516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Lunch Bunch</a:t>
            </a:r>
            <a:endParaRPr lang="en-US" dirty="0">
              <a:solidFill>
                <a:schemeClr val="bg1"/>
              </a:solidFill>
            </a:endParaRPr>
          </a:p>
        </p:txBody>
      </p:sp>
      <p:pic>
        <p:nvPicPr>
          <p:cNvPr id="8" name="Content Placeholder 7"/>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5510" b="94490" l="9959" r="92116"/>
                    </a14:imgEffect>
                  </a14:imgLayer>
                </a14:imgProps>
              </a:ext>
              <a:ext uri="{28A0092B-C50C-407E-A947-70E740481C1C}">
                <a14:useLocalDpi xmlns:a14="http://schemas.microsoft.com/office/drawing/2010/main" val="0"/>
              </a:ext>
            </a:extLst>
          </a:blip>
          <a:stretch>
            <a:fillRect/>
          </a:stretch>
        </p:blipFill>
        <p:spPr>
          <a:xfrm flipH="1">
            <a:off x="6705600" y="3810000"/>
            <a:ext cx="3118674" cy="4353516"/>
          </a:xfr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57720">
            <a:off x="685800" y="990600"/>
            <a:ext cx="1031875" cy="1524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03161">
            <a:off x="529872" y="3116990"/>
            <a:ext cx="1123221" cy="158115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77949">
            <a:off x="1295430" y="4902967"/>
            <a:ext cx="1123361" cy="16764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5506" y="5113965"/>
            <a:ext cx="1078584" cy="1609579"/>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93308">
            <a:off x="5590288" y="4975364"/>
            <a:ext cx="1092200" cy="1638300"/>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307534">
            <a:off x="7242738" y="1567320"/>
            <a:ext cx="1270000" cy="1846385"/>
          </a:xfrm>
          <a:prstGeom prst="rect">
            <a:avLst/>
          </a:prstGeom>
        </p:spPr>
      </p:pic>
      <p:sp>
        <p:nvSpPr>
          <p:cNvPr id="11" name="Rectangle 10"/>
          <p:cNvSpPr/>
          <p:nvPr/>
        </p:nvSpPr>
        <p:spPr>
          <a:xfrm>
            <a:off x="2286000" y="1379414"/>
            <a:ext cx="4572000" cy="3447098"/>
          </a:xfrm>
          <a:prstGeom prst="rect">
            <a:avLst/>
          </a:prstGeom>
        </p:spPr>
        <p:txBody>
          <a:bodyPr>
            <a:spAutoFit/>
          </a:bodyPr>
          <a:lstStyle/>
          <a:p>
            <a:pPr lvl="0"/>
            <a:r>
              <a:rPr lang="en-US" sz="2000" dirty="0">
                <a:solidFill>
                  <a:prstClr val="white"/>
                </a:solidFill>
                <a:ea typeface="Verdana" pitchFamily="34" charset="0"/>
                <a:cs typeface="Verdana" pitchFamily="34" charset="0"/>
              </a:rPr>
              <a:t>When choosing books, I considered:</a:t>
            </a:r>
          </a:p>
          <a:p>
            <a:pPr marL="285750" lvl="0" indent="-285750">
              <a:buFont typeface="Arial" pitchFamily="34" charset="0"/>
              <a:buChar char="•"/>
            </a:pPr>
            <a:r>
              <a:rPr lang="en-US" sz="2000" dirty="0">
                <a:solidFill>
                  <a:prstClr val="white"/>
                </a:solidFill>
                <a:ea typeface="Verdana" pitchFamily="34" charset="0"/>
                <a:cs typeface="Verdana" pitchFamily="34" charset="0"/>
              </a:rPr>
              <a:t>Age appropriate and quality materials</a:t>
            </a:r>
          </a:p>
          <a:p>
            <a:pPr marL="285750" lvl="0" indent="-285750">
              <a:buFont typeface="Arial" pitchFamily="34" charset="0"/>
              <a:buChar char="•"/>
            </a:pPr>
            <a:r>
              <a:rPr lang="en-US" sz="2000" dirty="0">
                <a:solidFill>
                  <a:prstClr val="white"/>
                </a:solidFill>
                <a:ea typeface="Verdana" pitchFamily="34" charset="0"/>
                <a:cs typeface="Verdana" pitchFamily="34" charset="0"/>
              </a:rPr>
              <a:t>Reading level and length that set them up for success</a:t>
            </a:r>
          </a:p>
          <a:p>
            <a:pPr marL="285750" lvl="0" indent="-285750">
              <a:buFont typeface="Arial" pitchFamily="34" charset="0"/>
              <a:buChar char="•"/>
            </a:pPr>
            <a:r>
              <a:rPr lang="en-US" sz="2000" dirty="0">
                <a:solidFill>
                  <a:prstClr val="white"/>
                </a:solidFill>
                <a:ea typeface="Verdana" pitchFamily="34" charset="0"/>
                <a:cs typeface="Verdana" pitchFamily="34" charset="0"/>
              </a:rPr>
              <a:t>Books they had not already been exposed to in elementary school</a:t>
            </a:r>
          </a:p>
          <a:p>
            <a:pPr marL="285750" lvl="0" indent="-285750">
              <a:buFont typeface="Arial" pitchFamily="34" charset="0"/>
              <a:buChar char="•"/>
            </a:pPr>
            <a:r>
              <a:rPr lang="en-US" sz="2000" dirty="0">
                <a:solidFill>
                  <a:prstClr val="white"/>
                </a:solidFill>
                <a:ea typeface="Verdana" pitchFamily="34" charset="0"/>
                <a:cs typeface="Verdana" pitchFamily="34" charset="0"/>
              </a:rPr>
              <a:t>Short chapters</a:t>
            </a:r>
          </a:p>
          <a:p>
            <a:pPr marL="285750" lvl="0" indent="-285750">
              <a:buFont typeface="Arial" pitchFamily="34" charset="0"/>
              <a:buChar char="•"/>
            </a:pPr>
            <a:r>
              <a:rPr lang="en-US" sz="2000" dirty="0">
                <a:solidFill>
                  <a:prstClr val="white"/>
                </a:solidFill>
                <a:ea typeface="Verdana" pitchFamily="34" charset="0"/>
                <a:cs typeface="Verdana" pitchFamily="34" charset="0"/>
              </a:rPr>
              <a:t>Availability of copies in library</a:t>
            </a:r>
          </a:p>
          <a:p>
            <a:pPr marL="285750" lvl="0" indent="-285750">
              <a:buFont typeface="Arial" pitchFamily="34" charset="0"/>
              <a:buChar char="•"/>
            </a:pPr>
            <a:r>
              <a:rPr lang="en-US" sz="2000" dirty="0">
                <a:solidFill>
                  <a:prstClr val="white"/>
                </a:solidFill>
                <a:ea typeface="Verdana" pitchFamily="34" charset="0"/>
                <a:cs typeface="Verdana" pitchFamily="34" charset="0"/>
              </a:rPr>
              <a:t>Availability of inexpensive copies to purchase</a:t>
            </a:r>
          </a:p>
          <a:p>
            <a:pPr marL="285750" lvl="0" indent="-285750">
              <a:buFont typeface="Arial" pitchFamily="34" charset="0"/>
              <a:buChar char="•"/>
            </a:pPr>
            <a:r>
              <a:rPr lang="en-US" sz="2000" dirty="0">
                <a:solidFill>
                  <a:prstClr val="white"/>
                </a:solidFill>
                <a:ea typeface="Verdana" pitchFamily="34" charset="0"/>
                <a:cs typeface="Verdana" pitchFamily="34" charset="0"/>
              </a:rPr>
              <a:t>Choice of students</a:t>
            </a:r>
          </a:p>
        </p:txBody>
      </p:sp>
    </p:spTree>
    <p:extLst>
      <p:ext uri="{BB962C8B-B14F-4D97-AF65-F5344CB8AC3E}">
        <p14:creationId xmlns:p14="http://schemas.microsoft.com/office/powerpoint/2010/main" val="3972284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Lunch Bunch</a:t>
            </a:r>
            <a:endParaRPr lang="en-US" dirty="0">
              <a:solidFill>
                <a:schemeClr val="bg1"/>
              </a:solidFill>
            </a:endParaRPr>
          </a:p>
        </p:txBody>
      </p:sp>
      <p:pic>
        <p:nvPicPr>
          <p:cNvPr id="8" name="Content Placeholder 7"/>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5510" b="94490" l="9959" r="92116"/>
                    </a14:imgEffect>
                  </a14:imgLayer>
                </a14:imgProps>
              </a:ext>
              <a:ext uri="{28A0092B-C50C-407E-A947-70E740481C1C}">
                <a14:useLocalDpi xmlns:a14="http://schemas.microsoft.com/office/drawing/2010/main" val="0"/>
              </a:ext>
            </a:extLst>
          </a:blip>
          <a:stretch>
            <a:fillRect/>
          </a:stretch>
        </p:blipFill>
        <p:spPr>
          <a:xfrm flipH="1">
            <a:off x="6705600" y="3810000"/>
            <a:ext cx="3118674" cy="4353516"/>
          </a:xfrm>
        </p:spPr>
      </p:pic>
      <p:sp>
        <p:nvSpPr>
          <p:cNvPr id="11" name="TextBox 10"/>
          <p:cNvSpPr txBox="1"/>
          <p:nvPr/>
        </p:nvSpPr>
        <p:spPr>
          <a:xfrm>
            <a:off x="533400" y="1676400"/>
            <a:ext cx="6400800" cy="646331"/>
          </a:xfrm>
          <a:prstGeom prst="rect">
            <a:avLst/>
          </a:prstGeom>
          <a:noFill/>
        </p:spPr>
        <p:txBody>
          <a:bodyPr wrap="square" rtlCol="0">
            <a:spAutoFit/>
          </a:bodyPr>
          <a:lstStyle/>
          <a:p>
            <a:endParaRPr lang="en-US" dirty="0" smtClean="0">
              <a:solidFill>
                <a:schemeClr val="bg1"/>
              </a:solidFill>
              <a:latin typeface="Verdana" pitchFamily="34" charset="0"/>
              <a:ea typeface="Verdana" pitchFamily="34" charset="0"/>
              <a:cs typeface="Verdana" pitchFamily="34" charset="0"/>
            </a:endParaRPr>
          </a:p>
          <a:p>
            <a:pPr marL="285750" indent="-285750">
              <a:buFont typeface="Arial" pitchFamily="34" charset="0"/>
              <a:buChar char="•"/>
            </a:pPr>
            <a:endParaRPr lang="en-US" dirty="0">
              <a:solidFill>
                <a:schemeClr val="bg1"/>
              </a:solidFill>
              <a:latin typeface="Verdana" pitchFamily="34" charset="0"/>
              <a:ea typeface="Verdana" pitchFamily="34" charset="0"/>
              <a:cs typeface="Verdana" pitchFamily="34" charset="0"/>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5004" t="13539" r="9219"/>
          <a:stretch/>
        </p:blipFill>
        <p:spPr>
          <a:xfrm>
            <a:off x="609600" y="1600200"/>
            <a:ext cx="3305785" cy="2514600"/>
          </a:xfrm>
          <a:prstGeom prst="rect">
            <a:avLst/>
          </a:prstGeom>
        </p:spPr>
      </p:pic>
      <p:sp>
        <p:nvSpPr>
          <p:cNvPr id="13" name="TextBox 12"/>
          <p:cNvSpPr txBox="1"/>
          <p:nvPr/>
        </p:nvSpPr>
        <p:spPr>
          <a:xfrm>
            <a:off x="723899" y="4166075"/>
            <a:ext cx="3077185" cy="369332"/>
          </a:xfrm>
          <a:prstGeom prst="rect">
            <a:avLst/>
          </a:prstGeom>
          <a:noFill/>
        </p:spPr>
        <p:txBody>
          <a:bodyPr wrap="square" rtlCol="0">
            <a:spAutoFit/>
          </a:bodyPr>
          <a:lstStyle/>
          <a:p>
            <a:pPr algn="ctr"/>
            <a:r>
              <a:rPr lang="en-US" dirty="0" smtClean="0">
                <a:solidFill>
                  <a:schemeClr val="bg1"/>
                </a:solidFill>
              </a:rPr>
              <a:t>Lunch Bunch Jeopardy</a:t>
            </a:r>
            <a:endParaRPr lang="en-US" dirty="0">
              <a:solidFill>
                <a:schemeClr val="bg1"/>
              </a:solidFill>
            </a:endParaRPr>
          </a:p>
        </p:txBody>
      </p:sp>
      <p:sp>
        <p:nvSpPr>
          <p:cNvPr id="14" name="TextBox 13"/>
          <p:cNvSpPr txBox="1"/>
          <p:nvPr/>
        </p:nvSpPr>
        <p:spPr>
          <a:xfrm>
            <a:off x="4267200" y="1600200"/>
            <a:ext cx="4648200" cy="830997"/>
          </a:xfrm>
          <a:prstGeom prst="rect">
            <a:avLst/>
          </a:prstGeom>
          <a:noFill/>
        </p:spPr>
        <p:txBody>
          <a:bodyPr wrap="square" rtlCol="0">
            <a:spAutoFit/>
          </a:bodyPr>
          <a:lstStyle/>
          <a:p>
            <a:pPr algn="ctr"/>
            <a:r>
              <a:rPr lang="en-US" sz="2400" dirty="0" smtClean="0">
                <a:solidFill>
                  <a:schemeClr val="bg1"/>
                </a:solidFill>
              </a:rPr>
              <a:t>Without grades for motivation, bribery is essential!</a:t>
            </a:r>
            <a:endParaRPr lang="en-US" sz="2400" dirty="0">
              <a:solidFill>
                <a:schemeClr val="bg1"/>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81750"/>
            <a:ext cx="351275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542" y="4648200"/>
            <a:ext cx="3527843" cy="1949721"/>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2163" y="4519740"/>
            <a:ext cx="2046655" cy="2046655"/>
          </a:xfrm>
          <a:prstGeom prst="rect">
            <a:avLst/>
          </a:prstGeom>
        </p:spPr>
      </p:pic>
    </p:spTree>
    <p:extLst>
      <p:ext uri="{BB962C8B-B14F-4D97-AF65-F5344CB8AC3E}">
        <p14:creationId xmlns:p14="http://schemas.microsoft.com/office/powerpoint/2010/main" val="3602770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Book Club Cafe</a:t>
            </a:r>
            <a:endParaRPr lang="en-US" dirty="0">
              <a:solidFill>
                <a:schemeClr val="bg1"/>
              </a:solidFill>
            </a:endParaRPr>
          </a:p>
        </p:txBody>
      </p:sp>
      <p:pic>
        <p:nvPicPr>
          <p:cNvPr id="8" name="Content Placeholder 7"/>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5510" b="94490" l="9959" r="92116"/>
                    </a14:imgEffect>
                  </a14:imgLayer>
                </a14:imgProps>
              </a:ext>
              <a:ext uri="{28A0092B-C50C-407E-A947-70E740481C1C}">
                <a14:useLocalDpi xmlns:a14="http://schemas.microsoft.com/office/drawing/2010/main" val="0"/>
              </a:ext>
            </a:extLst>
          </a:blip>
          <a:stretch>
            <a:fillRect/>
          </a:stretch>
        </p:blipFill>
        <p:spPr>
          <a:xfrm flipH="1">
            <a:off x="6705600" y="3810000"/>
            <a:ext cx="3118674" cy="4353516"/>
          </a:xfrm>
        </p:spPr>
      </p:pic>
      <p:sp>
        <p:nvSpPr>
          <p:cNvPr id="11" name="TextBox 10"/>
          <p:cNvSpPr txBox="1"/>
          <p:nvPr/>
        </p:nvSpPr>
        <p:spPr>
          <a:xfrm>
            <a:off x="533400" y="1676400"/>
            <a:ext cx="6400800" cy="646331"/>
          </a:xfrm>
          <a:prstGeom prst="rect">
            <a:avLst/>
          </a:prstGeom>
          <a:noFill/>
        </p:spPr>
        <p:txBody>
          <a:bodyPr wrap="square" rtlCol="0">
            <a:spAutoFit/>
          </a:bodyPr>
          <a:lstStyle/>
          <a:p>
            <a:endParaRPr lang="en-US" dirty="0" smtClean="0">
              <a:solidFill>
                <a:schemeClr val="bg1"/>
              </a:solidFill>
              <a:latin typeface="Verdana" pitchFamily="34" charset="0"/>
              <a:ea typeface="Verdana" pitchFamily="34" charset="0"/>
              <a:cs typeface="Verdana" pitchFamily="34" charset="0"/>
            </a:endParaRPr>
          </a:p>
          <a:p>
            <a:pPr marL="285750" indent="-285750">
              <a:buFont typeface="Arial" pitchFamily="34" charset="0"/>
              <a:buChar char="•"/>
            </a:pPr>
            <a:endParaRPr lang="en-US" dirty="0">
              <a:solidFill>
                <a:schemeClr val="bg1"/>
              </a:solidFill>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3100" y="1371600"/>
            <a:ext cx="4686300" cy="3124200"/>
          </a:xfrm>
          <a:prstGeom prst="rect">
            <a:avLst/>
          </a:prstGeom>
        </p:spPr>
      </p:pic>
      <p:sp>
        <p:nvSpPr>
          <p:cNvPr id="5" name="TextBox 4"/>
          <p:cNvSpPr txBox="1"/>
          <p:nvPr/>
        </p:nvSpPr>
        <p:spPr>
          <a:xfrm>
            <a:off x="1371600" y="4648200"/>
            <a:ext cx="5257800" cy="2031325"/>
          </a:xfrm>
          <a:prstGeom prst="rect">
            <a:avLst/>
          </a:prstGeom>
          <a:noFill/>
        </p:spPr>
        <p:txBody>
          <a:bodyPr wrap="square" rtlCol="0">
            <a:spAutoFit/>
          </a:bodyPr>
          <a:lstStyle/>
          <a:p>
            <a:pPr algn="ctr"/>
            <a:r>
              <a:rPr lang="en-US" dirty="0" smtClean="0">
                <a:solidFill>
                  <a:schemeClr val="bg1"/>
                </a:solidFill>
              </a:rPr>
              <a:t>Goals:</a:t>
            </a:r>
          </a:p>
          <a:p>
            <a:pPr marL="285750" indent="-285750">
              <a:buFont typeface="Arial" pitchFamily="34" charset="0"/>
              <a:buChar char="•"/>
            </a:pPr>
            <a:r>
              <a:rPr lang="en-US" dirty="0" smtClean="0">
                <a:solidFill>
                  <a:schemeClr val="bg1"/>
                </a:solidFill>
              </a:rPr>
              <a:t>Enrichment for exceptionally strong readers through exposure to more advanced materials than those normally read in 5</a:t>
            </a:r>
            <a:r>
              <a:rPr lang="en-US" baseline="30000" dirty="0" smtClean="0">
                <a:solidFill>
                  <a:schemeClr val="bg1"/>
                </a:solidFill>
              </a:rPr>
              <a:t>th</a:t>
            </a:r>
            <a:r>
              <a:rPr lang="en-US" dirty="0" smtClean="0">
                <a:solidFill>
                  <a:schemeClr val="bg1"/>
                </a:solidFill>
              </a:rPr>
              <a:t> grade</a:t>
            </a:r>
          </a:p>
          <a:p>
            <a:pPr marL="285750" indent="-285750">
              <a:buFont typeface="Arial" pitchFamily="34" charset="0"/>
              <a:buChar char="•"/>
            </a:pPr>
            <a:r>
              <a:rPr lang="en-US" dirty="0" smtClean="0">
                <a:solidFill>
                  <a:schemeClr val="bg1"/>
                </a:solidFill>
              </a:rPr>
              <a:t>Development of a community of readers for discussing the big ideas found in literature </a:t>
            </a:r>
          </a:p>
          <a:p>
            <a:pPr marL="285750" indent="-285750">
              <a:buFont typeface="Arial" pitchFamily="34" charset="0"/>
              <a:buChar char="•"/>
            </a:pPr>
            <a:endParaRPr lang="en-US" dirty="0">
              <a:solidFill>
                <a:schemeClr val="bg1"/>
              </a:solidFill>
            </a:endParaRPr>
          </a:p>
        </p:txBody>
      </p:sp>
    </p:spTree>
    <p:extLst>
      <p:ext uri="{BB962C8B-B14F-4D97-AF65-F5344CB8AC3E}">
        <p14:creationId xmlns:p14="http://schemas.microsoft.com/office/powerpoint/2010/main" val="4254708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Book Club Cafe</a:t>
            </a:r>
            <a:endParaRPr lang="en-US" dirty="0">
              <a:solidFill>
                <a:schemeClr val="bg1"/>
              </a:solidFill>
            </a:endParaRPr>
          </a:p>
        </p:txBody>
      </p:sp>
      <p:pic>
        <p:nvPicPr>
          <p:cNvPr id="8" name="Content Placeholder 7"/>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5510" b="94490" l="9959" r="92116"/>
                    </a14:imgEffect>
                  </a14:imgLayer>
                </a14:imgProps>
              </a:ext>
              <a:ext uri="{28A0092B-C50C-407E-A947-70E740481C1C}">
                <a14:useLocalDpi xmlns:a14="http://schemas.microsoft.com/office/drawing/2010/main" val="0"/>
              </a:ext>
            </a:extLst>
          </a:blip>
          <a:stretch>
            <a:fillRect/>
          </a:stretch>
        </p:blipFill>
        <p:spPr>
          <a:xfrm flipH="1">
            <a:off x="6705600" y="3810000"/>
            <a:ext cx="3118674" cy="4353516"/>
          </a:xfrm>
        </p:spPr>
      </p:pic>
      <p:sp>
        <p:nvSpPr>
          <p:cNvPr id="11" name="Rectangle 10"/>
          <p:cNvSpPr/>
          <p:nvPr/>
        </p:nvSpPr>
        <p:spPr>
          <a:xfrm>
            <a:off x="2286000" y="1379414"/>
            <a:ext cx="4572000" cy="2862322"/>
          </a:xfrm>
          <a:prstGeom prst="rect">
            <a:avLst/>
          </a:prstGeom>
        </p:spPr>
        <p:txBody>
          <a:bodyPr>
            <a:spAutoFit/>
          </a:bodyPr>
          <a:lstStyle/>
          <a:p>
            <a:pPr lvl="0"/>
            <a:r>
              <a:rPr lang="en-US" sz="2000" dirty="0">
                <a:solidFill>
                  <a:prstClr val="white"/>
                </a:solidFill>
                <a:ea typeface="Verdana" pitchFamily="34" charset="0"/>
                <a:cs typeface="Verdana" pitchFamily="34" charset="0"/>
              </a:rPr>
              <a:t>When choosing books, I considered:</a:t>
            </a:r>
          </a:p>
          <a:p>
            <a:pPr marL="285750" lvl="0" indent="-285750">
              <a:buFont typeface="Arial" pitchFamily="34" charset="0"/>
              <a:buChar char="•"/>
            </a:pPr>
            <a:r>
              <a:rPr lang="en-US" sz="2000" dirty="0" smtClean="0">
                <a:solidFill>
                  <a:prstClr val="white"/>
                </a:solidFill>
                <a:ea typeface="Verdana" pitchFamily="34" charset="0"/>
                <a:cs typeface="Verdana" pitchFamily="34" charset="0"/>
              </a:rPr>
              <a:t>High reading level but 5</a:t>
            </a:r>
            <a:r>
              <a:rPr lang="en-US" sz="2000" baseline="30000" dirty="0" smtClean="0">
                <a:solidFill>
                  <a:prstClr val="white"/>
                </a:solidFill>
                <a:ea typeface="Verdana" pitchFamily="34" charset="0"/>
                <a:cs typeface="Verdana" pitchFamily="34" charset="0"/>
              </a:rPr>
              <a:t>th</a:t>
            </a:r>
            <a:r>
              <a:rPr lang="en-US" sz="2000" dirty="0" smtClean="0">
                <a:solidFill>
                  <a:prstClr val="white"/>
                </a:solidFill>
                <a:ea typeface="Verdana" pitchFamily="34" charset="0"/>
                <a:cs typeface="Verdana" pitchFamily="34" charset="0"/>
              </a:rPr>
              <a:t> grade appropriate</a:t>
            </a:r>
            <a:endParaRPr lang="en-US" sz="2000" dirty="0">
              <a:solidFill>
                <a:prstClr val="white"/>
              </a:solidFill>
              <a:ea typeface="Verdana" pitchFamily="34" charset="0"/>
              <a:cs typeface="Verdana" pitchFamily="34" charset="0"/>
            </a:endParaRPr>
          </a:p>
          <a:p>
            <a:pPr marL="285750" lvl="0" indent="-285750">
              <a:buFont typeface="Arial" pitchFamily="34" charset="0"/>
              <a:buChar char="•"/>
            </a:pPr>
            <a:r>
              <a:rPr lang="en-US" sz="2000" dirty="0" smtClean="0">
                <a:solidFill>
                  <a:prstClr val="white"/>
                </a:solidFill>
                <a:ea typeface="Verdana" pitchFamily="34" charset="0"/>
                <a:cs typeface="Verdana" pitchFamily="34" charset="0"/>
              </a:rPr>
              <a:t>Depth of ideas for discussion</a:t>
            </a:r>
            <a:endParaRPr lang="en-US" sz="2000" dirty="0">
              <a:solidFill>
                <a:prstClr val="white"/>
              </a:solidFill>
              <a:ea typeface="Verdana" pitchFamily="34" charset="0"/>
              <a:cs typeface="Verdana" pitchFamily="34" charset="0"/>
            </a:endParaRPr>
          </a:p>
          <a:p>
            <a:pPr marL="285750" lvl="0" indent="-285750">
              <a:buFont typeface="Arial" pitchFamily="34" charset="0"/>
              <a:buChar char="•"/>
            </a:pPr>
            <a:r>
              <a:rPr lang="en-US" sz="2000" dirty="0" smtClean="0">
                <a:solidFill>
                  <a:prstClr val="white"/>
                </a:solidFill>
                <a:ea typeface="Verdana" pitchFamily="34" charset="0"/>
                <a:cs typeface="Verdana" pitchFamily="34" charset="0"/>
              </a:rPr>
              <a:t>Curriculum connections</a:t>
            </a:r>
            <a:endParaRPr lang="en-US" sz="2000" dirty="0">
              <a:solidFill>
                <a:prstClr val="white"/>
              </a:solidFill>
              <a:ea typeface="Verdana" pitchFamily="34" charset="0"/>
              <a:cs typeface="Verdana" pitchFamily="34" charset="0"/>
            </a:endParaRPr>
          </a:p>
          <a:p>
            <a:pPr marL="285750" lvl="0" indent="-285750">
              <a:buFont typeface="Arial" pitchFamily="34" charset="0"/>
              <a:buChar char="•"/>
            </a:pPr>
            <a:r>
              <a:rPr lang="en-US" sz="2000" dirty="0" smtClean="0">
                <a:solidFill>
                  <a:prstClr val="white"/>
                </a:solidFill>
                <a:ea typeface="Verdana" pitchFamily="34" charset="0"/>
                <a:cs typeface="Verdana" pitchFamily="34" charset="0"/>
              </a:rPr>
              <a:t>Availability </a:t>
            </a:r>
            <a:r>
              <a:rPr lang="en-US" sz="2000" dirty="0">
                <a:solidFill>
                  <a:prstClr val="white"/>
                </a:solidFill>
                <a:ea typeface="Verdana" pitchFamily="34" charset="0"/>
                <a:cs typeface="Verdana" pitchFamily="34" charset="0"/>
              </a:rPr>
              <a:t>of copies in library</a:t>
            </a:r>
          </a:p>
          <a:p>
            <a:pPr marL="285750" lvl="0" indent="-285750">
              <a:buFont typeface="Arial" pitchFamily="34" charset="0"/>
              <a:buChar char="•"/>
            </a:pPr>
            <a:r>
              <a:rPr lang="en-US" sz="2000" dirty="0">
                <a:solidFill>
                  <a:prstClr val="white"/>
                </a:solidFill>
                <a:ea typeface="Verdana" pitchFamily="34" charset="0"/>
                <a:cs typeface="Verdana" pitchFamily="34" charset="0"/>
              </a:rPr>
              <a:t>Availability of inexpensive copies to purchase</a:t>
            </a:r>
          </a:p>
          <a:p>
            <a:pPr marL="285750" lvl="0" indent="-285750">
              <a:buFont typeface="Arial" pitchFamily="34" charset="0"/>
              <a:buChar char="•"/>
            </a:pPr>
            <a:r>
              <a:rPr lang="en-US" sz="2000" dirty="0">
                <a:solidFill>
                  <a:prstClr val="white"/>
                </a:solidFill>
                <a:ea typeface="Verdana" pitchFamily="34" charset="0"/>
                <a:cs typeface="Verdana" pitchFamily="34" charset="0"/>
              </a:rPr>
              <a:t>Choice of students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10413">
            <a:off x="597544" y="561781"/>
            <a:ext cx="1199274" cy="19050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37650">
            <a:off x="630934" y="2950068"/>
            <a:ext cx="1226457" cy="19812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91746">
            <a:off x="1956281" y="4802317"/>
            <a:ext cx="1240584" cy="1822704"/>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6200" y="4720885"/>
            <a:ext cx="1087868" cy="161925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21060">
            <a:off x="5590249" y="4802259"/>
            <a:ext cx="1221658" cy="1893570"/>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21299">
            <a:off x="7086600" y="1089641"/>
            <a:ext cx="1463040" cy="1997612"/>
          </a:xfrm>
          <a:prstGeom prst="rect">
            <a:avLst/>
          </a:prstGeom>
        </p:spPr>
      </p:pic>
    </p:spTree>
    <p:extLst>
      <p:ext uri="{BB962C8B-B14F-4D97-AF65-F5344CB8AC3E}">
        <p14:creationId xmlns:p14="http://schemas.microsoft.com/office/powerpoint/2010/main" val="787089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Book Club Cafe</a:t>
            </a:r>
            <a:endParaRPr lang="en-US" dirty="0">
              <a:solidFill>
                <a:schemeClr val="bg1"/>
              </a:solidFill>
            </a:endParaRPr>
          </a:p>
        </p:txBody>
      </p:sp>
      <p:pic>
        <p:nvPicPr>
          <p:cNvPr id="8" name="Content Placeholder 7"/>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5510" b="94490" l="9959" r="92116"/>
                    </a14:imgEffect>
                  </a14:imgLayer>
                </a14:imgProps>
              </a:ext>
              <a:ext uri="{28A0092B-C50C-407E-A947-70E740481C1C}">
                <a14:useLocalDpi xmlns:a14="http://schemas.microsoft.com/office/drawing/2010/main" val="0"/>
              </a:ext>
            </a:extLst>
          </a:blip>
          <a:stretch>
            <a:fillRect/>
          </a:stretch>
        </p:blipFill>
        <p:spPr>
          <a:xfrm flipH="1">
            <a:off x="6705600" y="3810000"/>
            <a:ext cx="3118674" cy="4353516"/>
          </a:xfr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2439" t="8339"/>
          <a:stretch/>
        </p:blipFill>
        <p:spPr>
          <a:xfrm>
            <a:off x="1905000" y="1447800"/>
            <a:ext cx="4670521" cy="3259508"/>
          </a:xfrm>
          <a:prstGeom prst="rect">
            <a:avLst/>
          </a:prstGeom>
        </p:spPr>
      </p:pic>
      <p:sp>
        <p:nvSpPr>
          <p:cNvPr id="17" name="TextBox 16"/>
          <p:cNvSpPr txBox="1"/>
          <p:nvPr/>
        </p:nvSpPr>
        <p:spPr>
          <a:xfrm>
            <a:off x="2286000" y="4876800"/>
            <a:ext cx="4114800" cy="646331"/>
          </a:xfrm>
          <a:prstGeom prst="rect">
            <a:avLst/>
          </a:prstGeom>
          <a:noFill/>
        </p:spPr>
        <p:txBody>
          <a:bodyPr wrap="square" rtlCol="0">
            <a:spAutoFit/>
          </a:bodyPr>
          <a:lstStyle/>
          <a:p>
            <a:pPr algn="ctr"/>
            <a:r>
              <a:rPr lang="en-US" dirty="0" smtClean="0">
                <a:solidFill>
                  <a:schemeClr val="bg1"/>
                </a:solidFill>
              </a:rPr>
              <a:t>Jeopardy was serious business in</a:t>
            </a:r>
          </a:p>
          <a:p>
            <a:pPr algn="ctr"/>
            <a:r>
              <a:rPr lang="en-US" dirty="0" smtClean="0">
                <a:solidFill>
                  <a:schemeClr val="bg1"/>
                </a:solidFill>
              </a:rPr>
              <a:t>Book Club Cafe</a:t>
            </a:r>
            <a:endParaRPr lang="en-US" dirty="0">
              <a:solidFill>
                <a:schemeClr val="bg1"/>
              </a:solidFill>
            </a:endParaRPr>
          </a:p>
        </p:txBody>
      </p:sp>
    </p:spTree>
    <p:extLst>
      <p:ext uri="{BB962C8B-B14F-4D97-AF65-F5344CB8AC3E}">
        <p14:creationId xmlns:p14="http://schemas.microsoft.com/office/powerpoint/2010/main" val="396476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Book Club Cafe</a:t>
            </a:r>
            <a:endParaRPr lang="en-US" dirty="0">
              <a:solidFill>
                <a:schemeClr val="bg1"/>
              </a:solidFill>
            </a:endParaRPr>
          </a:p>
        </p:txBody>
      </p:sp>
      <p:pic>
        <p:nvPicPr>
          <p:cNvPr id="8" name="Content Placeholder 7"/>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5510" b="94490" l="9959" r="92116"/>
                    </a14:imgEffect>
                  </a14:imgLayer>
                </a14:imgProps>
              </a:ext>
              <a:ext uri="{28A0092B-C50C-407E-A947-70E740481C1C}">
                <a14:useLocalDpi xmlns:a14="http://schemas.microsoft.com/office/drawing/2010/main" val="0"/>
              </a:ext>
            </a:extLst>
          </a:blip>
          <a:stretch>
            <a:fillRect/>
          </a:stretch>
        </p:blipFill>
        <p:spPr>
          <a:xfrm flipH="1">
            <a:off x="6705600" y="3810000"/>
            <a:ext cx="3118674" cy="4353516"/>
          </a:xfr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30" y="1506086"/>
            <a:ext cx="2859121" cy="3827914"/>
          </a:xfrm>
          <a:prstGeom prst="rect">
            <a:avLst/>
          </a:prstGeom>
        </p:spPr>
      </p:pic>
      <p:sp>
        <p:nvSpPr>
          <p:cNvPr id="5" name="TextBox 4"/>
          <p:cNvSpPr txBox="1"/>
          <p:nvPr/>
        </p:nvSpPr>
        <p:spPr>
          <a:xfrm>
            <a:off x="646078" y="5486400"/>
            <a:ext cx="2859121" cy="646331"/>
          </a:xfrm>
          <a:prstGeom prst="rect">
            <a:avLst/>
          </a:prstGeom>
          <a:noFill/>
        </p:spPr>
        <p:txBody>
          <a:bodyPr wrap="square" rtlCol="0">
            <a:spAutoFit/>
          </a:bodyPr>
          <a:lstStyle/>
          <a:p>
            <a:pPr algn="ctr"/>
            <a:r>
              <a:rPr lang="en-US" dirty="0" smtClean="0">
                <a:solidFill>
                  <a:schemeClr val="bg1"/>
                </a:solidFill>
              </a:rPr>
              <a:t>Vocabulary Word Wall</a:t>
            </a:r>
          </a:p>
          <a:p>
            <a:pPr algn="ctr"/>
            <a:r>
              <a:rPr lang="en-US" dirty="0" smtClean="0">
                <a:solidFill>
                  <a:schemeClr val="bg1"/>
                </a:solidFill>
              </a:rPr>
              <a:t>(involving more bribery)</a:t>
            </a:r>
            <a:endParaRPr lang="en-US" dirty="0">
              <a:solidFill>
                <a:schemeClr val="bg1"/>
              </a:solidFill>
            </a:endParaRPr>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4189" r="10590" b="2390"/>
          <a:stretch/>
        </p:blipFill>
        <p:spPr>
          <a:xfrm rot="16200000">
            <a:off x="4498110" y="1674090"/>
            <a:ext cx="3449305" cy="2691925"/>
          </a:xfrm>
          <a:prstGeom prst="rect">
            <a:avLst/>
          </a:prstGeom>
        </p:spPr>
      </p:pic>
      <p:sp>
        <p:nvSpPr>
          <p:cNvPr id="7" name="TextBox 6"/>
          <p:cNvSpPr txBox="1"/>
          <p:nvPr/>
        </p:nvSpPr>
        <p:spPr>
          <a:xfrm>
            <a:off x="5181600" y="4953000"/>
            <a:ext cx="2057400" cy="646331"/>
          </a:xfrm>
          <a:prstGeom prst="rect">
            <a:avLst/>
          </a:prstGeom>
          <a:noFill/>
        </p:spPr>
        <p:txBody>
          <a:bodyPr wrap="square" rtlCol="0">
            <a:spAutoFit/>
          </a:bodyPr>
          <a:lstStyle/>
          <a:p>
            <a:pPr algn="ctr"/>
            <a:r>
              <a:rPr lang="en-US" dirty="0" smtClean="0">
                <a:solidFill>
                  <a:schemeClr val="bg1"/>
                </a:solidFill>
              </a:rPr>
              <a:t>My favorite Word </a:t>
            </a:r>
            <a:r>
              <a:rPr lang="en-US" dirty="0">
                <a:solidFill>
                  <a:schemeClr val="bg1"/>
                </a:solidFill>
              </a:rPr>
              <a:t/>
            </a:r>
            <a:br>
              <a:rPr lang="en-US" dirty="0">
                <a:solidFill>
                  <a:schemeClr val="bg1"/>
                </a:solidFill>
              </a:rPr>
            </a:br>
            <a:r>
              <a:rPr lang="en-US" dirty="0" smtClean="0">
                <a:solidFill>
                  <a:schemeClr val="bg1"/>
                </a:solidFill>
              </a:rPr>
              <a:t>Wall addition</a:t>
            </a:r>
            <a:endParaRPr lang="en-US" dirty="0">
              <a:solidFill>
                <a:schemeClr val="bg1"/>
              </a:solidFill>
            </a:endParaRPr>
          </a:p>
        </p:txBody>
      </p:sp>
    </p:spTree>
    <p:extLst>
      <p:ext uri="{BB962C8B-B14F-4D97-AF65-F5344CB8AC3E}">
        <p14:creationId xmlns:p14="http://schemas.microsoft.com/office/powerpoint/2010/main" val="3287645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Book Club Café</a:t>
            </a:r>
            <a:br>
              <a:rPr lang="en-US" dirty="0" smtClean="0">
                <a:solidFill>
                  <a:schemeClr val="bg1"/>
                </a:solidFill>
              </a:rPr>
            </a:br>
            <a:r>
              <a:rPr lang="en-US" dirty="0" smtClean="0">
                <a:solidFill>
                  <a:schemeClr val="bg1"/>
                </a:solidFill>
              </a:rPr>
              <a:t>In Their Own Words</a:t>
            </a:r>
            <a:endParaRPr lang="en-US" dirty="0">
              <a:solidFill>
                <a:schemeClr val="bg1"/>
              </a:solidFill>
            </a:endParaRPr>
          </a:p>
        </p:txBody>
      </p:sp>
      <p:pic>
        <p:nvPicPr>
          <p:cNvPr id="8" name="Content Placeholder 7"/>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5510" b="94490" l="9959" r="92116"/>
                    </a14:imgEffect>
                  </a14:imgLayer>
                </a14:imgProps>
              </a:ext>
              <a:ext uri="{28A0092B-C50C-407E-A947-70E740481C1C}">
                <a14:useLocalDpi xmlns:a14="http://schemas.microsoft.com/office/drawing/2010/main" val="0"/>
              </a:ext>
            </a:extLst>
          </a:blip>
          <a:stretch>
            <a:fillRect/>
          </a:stretch>
        </p:blipFill>
        <p:spPr>
          <a:xfrm flipH="1">
            <a:off x="6743700" y="3887926"/>
            <a:ext cx="3118674" cy="4353516"/>
          </a:xfrm>
        </p:spPr>
      </p:pic>
      <p:sp>
        <p:nvSpPr>
          <p:cNvPr id="9" name="TextBox 8"/>
          <p:cNvSpPr txBox="1"/>
          <p:nvPr/>
        </p:nvSpPr>
        <p:spPr>
          <a:xfrm>
            <a:off x="381000" y="1995100"/>
            <a:ext cx="3886200" cy="3785652"/>
          </a:xfrm>
          <a:prstGeom prst="rect">
            <a:avLst/>
          </a:prstGeom>
          <a:noFill/>
          <a:ln w="25400">
            <a:solidFill>
              <a:schemeClr val="bg1"/>
            </a:solidFill>
          </a:ln>
        </p:spPr>
        <p:txBody>
          <a:bodyPr wrap="square" rtlCol="0">
            <a:spAutoFit/>
          </a:bodyPr>
          <a:lstStyle/>
          <a:p>
            <a:r>
              <a:rPr lang="en-US" sz="2400" i="1" dirty="0" smtClean="0">
                <a:solidFill>
                  <a:schemeClr val="bg1"/>
                </a:solidFill>
              </a:rPr>
              <a:t>“My </a:t>
            </a:r>
            <a:r>
              <a:rPr lang="en-US" sz="2400" i="1" dirty="0">
                <a:solidFill>
                  <a:schemeClr val="bg1"/>
                </a:solidFill>
              </a:rPr>
              <a:t>favorite thing about Book Club was being able to break the no eating or drinking rule in the library, just kidding. My favorite part about Book Club was the fact that all we could spend time talking about books we were reading</a:t>
            </a:r>
            <a:r>
              <a:rPr lang="en-US" sz="2400" i="1" dirty="0" smtClean="0">
                <a:solidFill>
                  <a:schemeClr val="bg1"/>
                </a:solidFill>
              </a:rPr>
              <a:t>.”</a:t>
            </a:r>
          </a:p>
          <a:p>
            <a:pPr algn="r"/>
            <a:r>
              <a:rPr lang="en-US" sz="2400" dirty="0" smtClean="0">
                <a:solidFill>
                  <a:schemeClr val="bg1"/>
                </a:solidFill>
              </a:rPr>
              <a:t>- Ethan</a:t>
            </a:r>
            <a:endParaRPr lang="en-US" sz="2400" dirty="0">
              <a:solidFill>
                <a:schemeClr val="bg1"/>
              </a:solidFill>
            </a:endParaRPr>
          </a:p>
        </p:txBody>
      </p:sp>
      <p:sp>
        <p:nvSpPr>
          <p:cNvPr id="10" name="TextBox 9"/>
          <p:cNvSpPr txBox="1"/>
          <p:nvPr/>
        </p:nvSpPr>
        <p:spPr>
          <a:xfrm>
            <a:off x="4724400" y="1524000"/>
            <a:ext cx="4038600" cy="2677656"/>
          </a:xfrm>
          <a:prstGeom prst="rect">
            <a:avLst/>
          </a:prstGeom>
          <a:noFill/>
          <a:ln w="25400">
            <a:solidFill>
              <a:schemeClr val="bg1"/>
            </a:solidFill>
          </a:ln>
        </p:spPr>
        <p:txBody>
          <a:bodyPr wrap="square" rtlCol="0">
            <a:spAutoFit/>
          </a:bodyPr>
          <a:lstStyle/>
          <a:p>
            <a:r>
              <a:rPr lang="en-US" sz="2400" i="1" dirty="0" smtClean="0">
                <a:solidFill>
                  <a:schemeClr val="bg1"/>
                </a:solidFill>
              </a:rPr>
              <a:t>“My </a:t>
            </a:r>
            <a:r>
              <a:rPr lang="en-US" sz="2400" i="1" dirty="0">
                <a:solidFill>
                  <a:schemeClr val="bg1"/>
                </a:solidFill>
              </a:rPr>
              <a:t>favorite part of Book Club Cafe was everything. The people, the books, the humor. Everything! I mean, really. What is not to love about Book Club Cafe</a:t>
            </a:r>
            <a:r>
              <a:rPr lang="en-US" sz="2400" i="1" dirty="0" smtClean="0">
                <a:solidFill>
                  <a:schemeClr val="bg1"/>
                </a:solidFill>
              </a:rPr>
              <a:t>??”</a:t>
            </a:r>
          </a:p>
          <a:p>
            <a:pPr algn="r"/>
            <a:r>
              <a:rPr lang="en-US" sz="2400" dirty="0" smtClean="0">
                <a:solidFill>
                  <a:schemeClr val="bg1"/>
                </a:solidFill>
              </a:rPr>
              <a:t>- Cassie</a:t>
            </a:r>
            <a:endParaRPr lang="en-US" sz="2400" dirty="0">
              <a:solidFill>
                <a:schemeClr val="bg1"/>
              </a:solidFill>
            </a:endParaRPr>
          </a:p>
        </p:txBody>
      </p:sp>
    </p:spTree>
    <p:extLst>
      <p:ext uri="{BB962C8B-B14F-4D97-AF65-F5344CB8AC3E}">
        <p14:creationId xmlns:p14="http://schemas.microsoft.com/office/powerpoint/2010/main" val="396475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437</Words>
  <Application>Microsoft Office PowerPoint</Application>
  <PresentationFormat>On-screen Show (4:3)</PresentationFormat>
  <Paragraphs>50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Spring Training with Lunchtime Book Clubs</vt:lpstr>
      <vt:lpstr>Lunch Bunch</vt:lpstr>
      <vt:lpstr>Lunch Bunch</vt:lpstr>
      <vt:lpstr>Lunch Bunch</vt:lpstr>
      <vt:lpstr>Book Club Cafe</vt:lpstr>
      <vt:lpstr>Book Club Cafe</vt:lpstr>
      <vt:lpstr>Book Club Cafe</vt:lpstr>
      <vt:lpstr>Book Club Cafe</vt:lpstr>
      <vt:lpstr>Book Club Café In Their Own Words</vt:lpstr>
      <vt:lpstr>Book Club Café In Their Own Words</vt:lpstr>
    </vt:vector>
  </TitlesOfParts>
  <Company>Lipscomb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Training with Lunchtime Book Clubs</dc:title>
  <dc:creator>Keele, Audree (alkeele)</dc:creator>
  <cp:lastModifiedBy>Raymona Batchelor</cp:lastModifiedBy>
  <cp:revision>16</cp:revision>
  <dcterms:created xsi:type="dcterms:W3CDTF">2014-10-22T14:25:28Z</dcterms:created>
  <dcterms:modified xsi:type="dcterms:W3CDTF">2014-10-28T14:48:55Z</dcterms:modified>
</cp:coreProperties>
</file>